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66" r:id="rId2"/>
    <p:sldId id="264" r:id="rId3"/>
    <p:sldId id="265" r:id="rId4"/>
    <p:sldId id="258" r:id="rId5"/>
    <p:sldId id="269" r:id="rId6"/>
    <p:sldId id="268" r:id="rId7"/>
    <p:sldId id="267" r:id="rId8"/>
    <p:sldId id="259" r:id="rId9"/>
    <p:sldId id="260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7F8FB-C275-4696-A39B-43890E2E0CF1}" type="datetimeFigureOut">
              <a:rPr lang="bg-BG" smtClean="0"/>
              <a:t>17.10.2022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45054-CA8E-4588-9B2F-FFB51BD7C80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0395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C45054-CA8E-4588-9B2F-FFB51BD7C80D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43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1602EC-4064-490F-BABB-1857E5A01FB3}" type="datetimeFigureOut">
              <a:rPr lang="bg-BG" smtClean="0"/>
              <a:pPr/>
              <a:t>17.10.2022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0BCB8F6-F35F-4F41-9C14-D880D961539B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6814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sz="4400" b="1" dirty="0" smtClean="0">
                <a:solidFill>
                  <a:schemeClr val="tx2"/>
                </a:solidFill>
                <a:latin typeface="+mj-lt"/>
              </a:rPr>
              <a:t>Пилотен проект</a:t>
            </a:r>
          </a:p>
          <a:p>
            <a:pPr algn="ctr">
              <a:buNone/>
            </a:pPr>
            <a:r>
              <a:rPr lang="bg-BG" sz="4400" b="1" dirty="0" smtClean="0">
                <a:solidFill>
                  <a:schemeClr val="tx2"/>
                </a:solidFill>
                <a:latin typeface="+mj-lt"/>
              </a:rPr>
              <a:t>“Европейска гаранция за детето” </a:t>
            </a:r>
          </a:p>
          <a:p>
            <a:pPr algn="ctr">
              <a:buNone/>
            </a:pPr>
            <a:r>
              <a:rPr lang="bg-BG" sz="4400" b="1" dirty="0" smtClean="0">
                <a:solidFill>
                  <a:schemeClr val="tx2"/>
                </a:solidFill>
                <a:latin typeface="+mj-lt"/>
              </a:rPr>
              <a:t>в България</a:t>
            </a:r>
            <a:endParaRPr lang="bg-BG" sz="44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2" descr="UNICEF_EU_BG_logo_RGB_vector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50112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00034" y="785794"/>
            <a:ext cx="800105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/>
                </a:solidFill>
                <a:latin typeface="+mj-lt"/>
              </a:rPr>
              <a:t>     </a:t>
            </a:r>
          </a:p>
          <a:p>
            <a:pPr algn="just"/>
            <a:r>
              <a:rPr lang="ru-RU" dirty="0" smtClean="0">
                <a:solidFill>
                  <a:schemeClr val="tx2"/>
                </a:solidFill>
                <a:latin typeface="+mj-lt"/>
              </a:rPr>
              <a:t>   </a:t>
            </a:r>
            <a:r>
              <a:rPr lang="ru-RU" sz="2000" dirty="0" smtClean="0">
                <a:solidFill>
                  <a:schemeClr val="tx2"/>
                </a:solidFill>
                <a:latin typeface="+mj-lt"/>
              </a:rPr>
              <a:t>Изграждането на среда, която подпомага всекидневно за развитието, подобряване на емоционалното състояние и за приобщаването на децата. Възпитаване на приемане на различието, толерантност, емпатия, грижа и сътрудничество между децата. Създаването на среда, в която децата със специални потребности да се чувстват добре, комфортно, която да е адаптирана според нуждите им и да им помага да са част от групата в детската градина. </a:t>
            </a:r>
            <a:endParaRPr lang="bg-BG" sz="2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642910" y="4357694"/>
            <a:ext cx="3000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9" name="Картина 8" descr="detska-gradi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786190"/>
            <a:ext cx="3500430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 descr="618x346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3562350"/>
            <a:ext cx="5500694" cy="3295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642910" y="1214423"/>
            <a:ext cx="56572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latin typeface="+mj-lt"/>
              </a:rPr>
              <a:t>Изгражданe на среда, която подкрепя по-бързото адаптиране на новопостъпилите децата в детската градина с места за спокойствие и усамотение, с материали за разпознаване на емоциите и с материали за изолиране на шума. Това са някои от целите на пилотния проект „Европейска гаранция за детето“ реализиран с подкрепата на УНИЦЕФ, в който екипът на ДГ </a:t>
            </a:r>
            <a:r>
              <a:rPr lang="bg-BG" sz="2000" dirty="0" smtClean="0">
                <a:solidFill>
                  <a:schemeClr val="tx2"/>
                </a:solidFill>
                <a:latin typeface="+mj-lt"/>
              </a:rPr>
              <a:t>“</a:t>
            </a:r>
            <a:r>
              <a:rPr lang="ru-RU" sz="2000" dirty="0" smtClean="0">
                <a:solidFill>
                  <a:schemeClr val="tx2"/>
                </a:solidFill>
                <a:latin typeface="+mj-lt"/>
              </a:rPr>
              <a:t>Минзухар</a:t>
            </a:r>
            <a:r>
              <a:rPr lang="bg-BG" sz="2000" dirty="0" smtClean="0">
                <a:solidFill>
                  <a:schemeClr val="tx2"/>
                </a:solidFill>
                <a:latin typeface="+mj-lt"/>
              </a:rPr>
              <a:t>” взе участие.</a:t>
            </a:r>
            <a:endParaRPr lang="bg-BG" sz="2000" dirty="0">
              <a:latin typeface="+mj-lt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221088"/>
            <a:ext cx="3031435" cy="2272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340768"/>
            <a:ext cx="1953818" cy="5152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3429024" cy="2857520"/>
          </a:xfrm>
        </p:spPr>
        <p:txBody>
          <a:bodyPr>
            <a:noAutofit/>
          </a:bodyPr>
          <a:lstStyle/>
          <a:p>
            <a:pPr algn="just"/>
            <a:r>
              <a:rPr lang="bg-BG" sz="2000" dirty="0" smtClean="0"/>
              <a:t>   През платформата </a:t>
            </a:r>
            <a:r>
              <a:rPr lang="en-US" sz="2000" dirty="0" smtClean="0"/>
              <a:t>Melon</a:t>
            </a:r>
            <a:r>
              <a:rPr lang="bg-BG" sz="2000" dirty="0" smtClean="0"/>
              <a:t> </a:t>
            </a:r>
            <a:r>
              <a:rPr lang="en-US" sz="2000" dirty="0" smtClean="0"/>
              <a:t>Learning  </a:t>
            </a:r>
            <a:r>
              <a:rPr lang="bg-BG" sz="2000" dirty="0" smtClean="0"/>
              <a:t>учители, специалисти /логопед/ и помощен персонал преминаха обучение в серия уебинари, като придобитите знанията и уменията се ползват в практиката на детската градина. </a:t>
            </a:r>
            <a:endParaRPr lang="bg-BG" sz="2000" dirty="0"/>
          </a:p>
        </p:txBody>
      </p:sp>
      <p:pic>
        <p:nvPicPr>
          <p:cNvPr id="4" name="Картина 3" descr="311465236_623808092608342_4794949906020320476_n.jp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1142984"/>
            <a:ext cx="4016224" cy="3929066"/>
          </a:xfrm>
          <a:prstGeom prst="rect">
            <a:avLst/>
          </a:prstGeom>
        </p:spPr>
      </p:pic>
      <p:pic>
        <p:nvPicPr>
          <p:cNvPr id="5" name="Картина 4" descr="imag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286256"/>
            <a:ext cx="3876675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428596" y="1000108"/>
            <a:ext cx="8358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000" dirty="0" smtClean="0">
                <a:solidFill>
                  <a:schemeClr val="tx2"/>
                </a:solidFill>
                <a:latin typeface="+mj-lt"/>
              </a:rPr>
              <a:t>Получена бе методическа подкрепа от РЦПППО гр.Сливен на тема </a:t>
            </a:r>
            <a:br>
              <a:rPr lang="bg-BG" sz="2000" dirty="0" smtClean="0">
                <a:solidFill>
                  <a:schemeClr val="tx2"/>
                </a:solidFill>
                <a:latin typeface="+mj-lt"/>
              </a:rPr>
            </a:br>
            <a:r>
              <a:rPr lang="bg-BG" sz="2000" dirty="0" smtClean="0">
                <a:solidFill>
                  <a:schemeClr val="tx2"/>
                </a:solidFill>
                <a:latin typeface="+mj-lt"/>
              </a:rPr>
              <a:t>“Допълваща и алтернативна комуникация”</a:t>
            </a:r>
            <a:endParaRPr lang="bg-BG" sz="20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" name="Картина 5" descr="painted-hands-multiple2-3-1200x3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95" y="5768578"/>
            <a:ext cx="4357686" cy="1089422"/>
          </a:xfrm>
          <a:prstGeom prst="rect">
            <a:avLst/>
          </a:prstGeom>
        </p:spPr>
      </p:pic>
      <p:pic>
        <p:nvPicPr>
          <p:cNvPr id="7" name="Картина 6" descr="280552508_514530510379993_3892515916783285282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4357694"/>
            <a:ext cx="2520370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артина 7" descr="281583615_1049888289267540_560182840609800607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3727" y="2072607"/>
            <a:ext cx="2405011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Картина 8" descr="280779573_524632922449963_4994000710006242880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3000372"/>
            <a:ext cx="3214678" cy="2286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bg-BG" sz="2000" dirty="0" smtClean="0"/>
              <a:t>     По пилотния проект “Европейска гаранция за детето” логопедът на ДГ “Минзухар” </a:t>
            </a:r>
            <a:r>
              <a:rPr lang="bg-BG" sz="2000" dirty="0"/>
              <a:t>б</a:t>
            </a:r>
            <a:r>
              <a:rPr lang="bg-BG" sz="2000" dirty="0" smtClean="0"/>
              <a:t>е включен в екипа за обща и допълнителна подкрепа. </a:t>
            </a:r>
            <a:br>
              <a:rPr lang="bg-BG" sz="2000" dirty="0" smtClean="0"/>
            </a:br>
            <a:endParaRPr lang="bg-BG" sz="2000" dirty="0"/>
          </a:p>
        </p:txBody>
      </p:sp>
      <p:pic>
        <p:nvPicPr>
          <p:cNvPr id="4" name="Картина 3" descr="283994858_325350793105409_8293475145784379931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4546" y="3571876"/>
            <a:ext cx="2675183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 descr="284304353_691669395228345_3238787785797647886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1928802"/>
            <a:ext cx="2771355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Текстово поле 6"/>
          <p:cNvSpPr txBox="1"/>
          <p:nvPr/>
        </p:nvSpPr>
        <p:spPr>
          <a:xfrm>
            <a:off x="500034" y="1643050"/>
            <a:ext cx="47149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dirty="0" smtClean="0">
                <a:solidFill>
                  <a:schemeClr val="tx2"/>
                </a:solidFill>
                <a:latin typeface="+mj-lt"/>
              </a:rPr>
              <a:t>   Логопедът подпомага работата на педагогическите специалисти и работи за  рехабилитация на артикулационните нарушения и звукопроизношението при децата.</a:t>
            </a:r>
            <a:endParaRPr lang="bg-BG" sz="2000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6115064" cy="1285884"/>
          </a:xfrm>
        </p:spPr>
        <p:txBody>
          <a:bodyPr>
            <a:normAutofit/>
          </a:bodyPr>
          <a:lstStyle/>
          <a:p>
            <a:r>
              <a:rPr lang="bg-BG" sz="1800" dirty="0" smtClean="0"/>
              <a:t>   </a:t>
            </a:r>
            <a:r>
              <a:rPr lang="bg-BG" sz="2000" dirty="0" smtClean="0"/>
              <a:t>Екипът в детската градина анализира нуждите си и с помощта на експерти от УНИЦЕФ осъществиха малки проекти, с които подобриха приобщаващата среда във всяка група.</a:t>
            </a:r>
            <a:endParaRPr lang="bg-BG" sz="2000" dirty="0"/>
          </a:p>
        </p:txBody>
      </p:sp>
      <p:pic>
        <p:nvPicPr>
          <p:cNvPr id="5" name="Картина 4" descr="310703790_858376965163393_5850164127322624025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6" y="1071546"/>
            <a:ext cx="1915585" cy="521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 descr="311453259_649579013398131_47126573678474617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3214686"/>
            <a:ext cx="2505117" cy="3286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 descr="311331328_865737024599201_1888952064928636170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786058"/>
            <a:ext cx="3123856" cy="2311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996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Екипът изработи собственоръчно развиващи материали за сензо-моторното развитие на децата.</a:t>
            </a:r>
            <a:endParaRPr lang="bg-BG" sz="2000" dirty="0"/>
          </a:p>
        </p:txBody>
      </p:sp>
      <p:pic>
        <p:nvPicPr>
          <p:cNvPr id="5" name="Картина 4" descr="299083498_443941621173278_2584057926563311328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54" y="2016034"/>
            <a:ext cx="1796947" cy="3262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 descr="309510169_815167966398552_677632502571740639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544" y="4193846"/>
            <a:ext cx="2350671" cy="2423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458" y="1988840"/>
            <a:ext cx="1728192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499" y="3753274"/>
            <a:ext cx="1794501" cy="2842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15370" cy="1285884"/>
          </a:xfrm>
        </p:spPr>
        <p:txBody>
          <a:bodyPr>
            <a:noAutofit/>
          </a:bodyPr>
          <a:lstStyle/>
          <a:p>
            <a:pPr algn="just"/>
            <a:r>
              <a:rPr lang="bg-BG" sz="2000" dirty="0" smtClean="0"/>
              <a:t>   С финансовата помощ на проекта бяха  закупени материали, които да обогатят  и допълнят  тематичните кътове в групите. Материалите залагат на развитието на детето спрямо индивидуалните му потребности – за упражнения от практическия живот, за развитието на сензориката и речта.</a:t>
            </a:r>
            <a:endParaRPr lang="bg-BG" sz="2000" dirty="0"/>
          </a:p>
        </p:txBody>
      </p:sp>
      <p:pic>
        <p:nvPicPr>
          <p:cNvPr id="3" name="Картина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436" y="2708920"/>
            <a:ext cx="2785708" cy="17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онтейнер за съдържание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72198" y="2571744"/>
            <a:ext cx="2786082" cy="161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 descr="277420452_701605977629987_4938197631778983616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554" y="3500438"/>
            <a:ext cx="2559691" cy="2786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473</TotalTime>
  <Words>323</Words>
  <Application>Microsoft Office PowerPoint</Application>
  <PresentationFormat>Презентация на цял екран (4:3)</PresentationFormat>
  <Paragraphs>14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Поток</vt:lpstr>
      <vt:lpstr>Презентация на PowerPoint</vt:lpstr>
      <vt:lpstr>Презентация на PowerPoint</vt:lpstr>
      <vt:lpstr>Презентация на PowerPoint</vt:lpstr>
      <vt:lpstr>   През платформата Melon Learning  учители, специалисти /логопед/ и помощен персонал преминаха обучение в серия уебинари, като придобитите знанията и уменията се ползват в практиката на детската градина. </vt:lpstr>
      <vt:lpstr>Презентация на PowerPoint</vt:lpstr>
      <vt:lpstr>     По пилотния проект “Европейска гаранция за детето” логопедът на ДГ “Минзухар” бе включен в екипа за обща и допълнителна подкрепа.  </vt:lpstr>
      <vt:lpstr>   Екипът в детската градина анализира нуждите си и с помощта на експерти от УНИЦЕФ осъществиха малки проекти, с които подобриха приобщаващата среда във всяка група.</vt:lpstr>
      <vt:lpstr>Екипът изработи собственоръчно развиващи материали за сензо-моторното развитие на децата.</vt:lpstr>
      <vt:lpstr>   С финансовата помощ на проекта бяха  закупени материали, които да обогатят  и допълнят  тематичните кътове в групите. Материалите залагат на развитието на детето спрямо индивидуалните му потребности – за упражнения от практическия живот, за развитието на сензориката и речта.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Пилотен проекта  “Гаранция за детето”  на Европейския съюз  в България</dc:title>
  <dc:creator>Lenovo</dc:creator>
  <cp:lastModifiedBy>PC</cp:lastModifiedBy>
  <cp:revision>8</cp:revision>
  <dcterms:created xsi:type="dcterms:W3CDTF">2022-09-12T14:35:05Z</dcterms:created>
  <dcterms:modified xsi:type="dcterms:W3CDTF">2022-10-17T10:27:08Z</dcterms:modified>
</cp:coreProperties>
</file>