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66" r:id="rId13"/>
    <p:sldId id="267" r:id="rId14"/>
    <p:sldId id="268" r:id="rId15"/>
    <p:sldId id="273" r:id="rId16"/>
    <p:sldId id="269" r:id="rId17"/>
    <p:sldId id="270" r:id="rId18"/>
    <p:sldId id="271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9628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507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2402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662908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027453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50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188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382646852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331588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549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255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smtClean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="" xmlns:p14="http://schemas.microsoft.com/office/powerpoint/2010/main" val="32050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jpeg"/><Relationship Id="rId2" Type="http://schemas.openxmlformats.org/officeDocument/2006/relationships/video" Target="file:///C:\Users\Lenovo\Downloads\&#1057;&#1085;&#1080;&#1084;&#1082;&#1080;%20&#1044;&#1043;%202022-2024\20221220_161534.mp4" TargetMode="External"/><Relationship Id="rId1" Type="http://schemas.openxmlformats.org/officeDocument/2006/relationships/video" Target="file:///C:\Users\Lenovo\Downloads\&#1057;&#1085;&#1080;&#1084;&#1082;&#1080;%20&#1044;&#1043;%202022-2024\20221220_162045.mp4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video" Target="file:///C:\Users\Lenovo\Downloads\&#1057;&#1085;&#1080;&#1084;&#1082;&#1080;%20&#1044;&#1043;%202022-2024\20230306_161611.mp4" TargetMode="External"/><Relationship Id="rId1" Type="http://schemas.openxmlformats.org/officeDocument/2006/relationships/video" Target="file:///C:\Users\Lenovo\Downloads\&#1057;&#1085;&#1080;&#1084;&#1082;&#1080;%20&#1044;&#1043;%202022-2024\20230306_161039.mp4" TargetMode="Externa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Lenovo\Downloads\&#1057;&#1085;&#1080;&#1084;&#1082;&#1080;%20&#1044;&#1043;%202022-2024\20230407_110526.mp4" TargetMode="Externa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52282" y="1425388"/>
            <a:ext cx="9305365" cy="399825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  <a:t/>
            </a:r>
            <a:b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</a:br>
            <a: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  <a:t>Добра практика </a:t>
            </a:r>
            <a:b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</a:br>
            <a: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  <a:t>трета група </a:t>
            </a:r>
            <a:b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</a:br>
            <a: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  <a:t>„мечо пух“ </a:t>
            </a:r>
            <a:b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</a:br>
            <a:r>
              <a:rPr lang="bg-BG" sz="5400" b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ea typeface="Segoe UI Historic" pitchFamily="34" charset="0"/>
                <a:cs typeface="Segoe UI Historic" pitchFamily="34" charset="0"/>
              </a:rPr>
              <a:t>2022/2023г.</a:t>
            </a:r>
            <a:endParaRPr lang="bg-BG" sz="5400" b="1" dirty="0">
              <a:solidFill>
                <a:schemeClr val="accent2">
                  <a:lumMod val="75000"/>
                </a:schemeClr>
              </a:solidFill>
              <a:latin typeface="Segoe Print" pitchFamily="2" charset="0"/>
              <a:ea typeface="Segoe UI Historic" pitchFamily="34" charset="0"/>
              <a:cs typeface="Segoe UI Historic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211462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Празници, традиции и обичаи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95773"/>
            <a:ext cx="9844455" cy="6075365"/>
          </a:xfrm>
        </p:spPr>
      </p:pic>
    </p:spTree>
    <p:extLst>
      <p:ext uri="{BB962C8B-B14F-4D97-AF65-F5344CB8AC3E}">
        <p14:creationId xmlns="" xmlns:p14="http://schemas.microsoft.com/office/powerpoint/2010/main" val="39098921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92332" y="587829"/>
            <a:ext cx="59827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 случай 1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ноември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“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Ден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народните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будители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”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представихме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мини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рецитал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пред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деца и учители от групите на детската градина</a:t>
            </a:r>
            <a:r>
              <a:rPr lang="bg-BG" sz="20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/>
              <a:latin typeface="Segoe Print" pitchFamily="2" charset="0"/>
            </a:endParaRPr>
          </a:p>
        </p:txBody>
      </p:sp>
      <p:pic>
        <p:nvPicPr>
          <p:cNvPr id="1026" name="Picture 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96" y="2770376"/>
            <a:ext cx="2343507" cy="32056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59" t="6544" r="-491" b="6168"/>
          <a:stretch/>
        </p:blipFill>
        <p:spPr bwMode="auto">
          <a:xfrm>
            <a:off x="3887428" y="2201873"/>
            <a:ext cx="2434086" cy="31277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53" t="8869" r="7314" b="-917"/>
          <a:stretch/>
        </p:blipFill>
        <p:spPr bwMode="auto">
          <a:xfrm>
            <a:off x="7845895" y="3844054"/>
            <a:ext cx="2979848" cy="21892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720" y="683537"/>
            <a:ext cx="4819210" cy="27276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396423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78971" y="418009"/>
            <a:ext cx="11042469" cy="2133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21 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ноември “Ден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 християнското 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семейство”</a:t>
            </a:r>
            <a:endParaRPr lang="bg-BG" sz="2400" dirty="0">
              <a:solidFill>
                <a:schemeClr val="accent1">
                  <a:lumMod val="75000"/>
                </a:schemeClr>
              </a:solidFill>
              <a:latin typeface="Segoe Prin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bg-BG" sz="16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Цяла 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седмица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преди празника децата разучаваха 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стихове и песни за семейството,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рисуваха, изработваха 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поздравителни картички, с които да изненадат родителите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си. На 21 ноември “Ден на християнското семейство” родителите бяха 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посрещнати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 групата с 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традиционна празнична питка, а децата ги зарадваха като представиха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своя рецитал, 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посветен на семейството. </a:t>
            </a:r>
          </a:p>
        </p:txBody>
      </p:sp>
      <p:pic>
        <p:nvPicPr>
          <p:cNvPr id="3" name="Картина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798"/>
          <a:stretch/>
        </p:blipFill>
        <p:spPr>
          <a:xfrm>
            <a:off x="8146092" y="2959890"/>
            <a:ext cx="3275965" cy="25203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Картина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536" b="10239"/>
          <a:stretch/>
        </p:blipFill>
        <p:spPr>
          <a:xfrm>
            <a:off x="4634988" y="3329749"/>
            <a:ext cx="2808000" cy="291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4" y="3050380"/>
            <a:ext cx="3276000" cy="252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213684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51964" y="566057"/>
            <a:ext cx="691142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От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цикъла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празнични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ситуации...</a:t>
            </a:r>
          </a:p>
          <a:p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Кои са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коледарите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?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Кой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може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да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бъде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коледар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?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Кога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излизат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коледарите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?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Какво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облеклото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на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коледарите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?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За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какво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пеят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наричат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коледарите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?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…на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тези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и много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други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въпроси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получиха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отговор децата…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и си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нарисуваха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коледар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</a:t>
            </a:r>
          </a:p>
          <a:p>
            <a:endParaRPr lang="bg-BG" sz="20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2052" name="Picture 4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05" t="7374" b="14572"/>
          <a:stretch/>
        </p:blipFill>
        <p:spPr bwMode="auto">
          <a:xfrm>
            <a:off x="6344193" y="1280161"/>
            <a:ext cx="2264229" cy="43107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019"/>
          <a:stretch>
            <a:fillRect/>
          </a:stretch>
        </p:blipFill>
        <p:spPr bwMode="auto">
          <a:xfrm>
            <a:off x="1593671" y="3670662"/>
            <a:ext cx="2965267" cy="26818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Няма налично описание на снимката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4" name="AutoShape 10" descr="Няма налично описание на снимката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6021977" y="566057"/>
            <a:ext cx="4924697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400" b="1" spc="25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обичая „Коледуване“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effectLst/>
              <a:latin typeface="Segoe Prin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132" y="1993291"/>
            <a:ext cx="2263684" cy="43030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09006896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52697" y="598579"/>
            <a:ext cx="11469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От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цикъла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празнични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ситуации...."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Баница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късмети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"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1026" name="Picture 2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88" r="921" b="9143"/>
          <a:stretch/>
        </p:blipFill>
        <p:spPr bwMode="auto">
          <a:xfrm>
            <a:off x="5362966" y="1182713"/>
            <a:ext cx="2312895" cy="27754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262"/>
          <a:stretch/>
        </p:blipFill>
        <p:spPr bwMode="auto">
          <a:xfrm>
            <a:off x="8281851" y="1316273"/>
            <a:ext cx="3163566" cy="42615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744"/>
          <a:stretch/>
        </p:blipFill>
        <p:spPr bwMode="auto">
          <a:xfrm>
            <a:off x="739718" y="1263762"/>
            <a:ext cx="3740841" cy="26028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512"/>
          <a:stretch/>
        </p:blipFill>
        <p:spPr bwMode="auto">
          <a:xfrm>
            <a:off x="2322393" y="4102322"/>
            <a:ext cx="3386076" cy="22980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1603771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04949" y="561703"/>
            <a:ext cx="11364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От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цикъла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празнични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ea typeface="Segoe UI Emoji" panose="020B0502040204020203" pitchFamily="34" charset="0"/>
              </a:rPr>
              <a:t>ситуации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..."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Традицията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Бъдни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вечер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"</a:t>
            </a:r>
            <a:endParaRPr lang="bg-BG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94" y="1350214"/>
            <a:ext cx="1990842" cy="29251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349" y="3187338"/>
            <a:ext cx="1820091" cy="3052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Няма налично описание на снимката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286" b="13091"/>
          <a:stretch/>
        </p:blipFill>
        <p:spPr bwMode="auto">
          <a:xfrm>
            <a:off x="4963811" y="1417835"/>
            <a:ext cx="2001159" cy="29712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002" y="3161213"/>
            <a:ext cx="1990187" cy="30828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635" y="1324090"/>
            <a:ext cx="1933302" cy="29474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731519" y="1071153"/>
            <a:ext cx="37359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Хей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другари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сурвакари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!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Хей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юнаци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със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калпаци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!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Дрян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цъфнал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на поляна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 чудно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хубава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премяна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: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всяка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клонка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позлатена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всяка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пъпка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посребрена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бял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варак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мразовина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</a:t>
            </a:r>
          </a:p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Сурва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весела година!..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3" name="Картина 2" descr="20221214_104541.jpg"/>
          <p:cNvPicPr>
            <a:picLocks noChangeAspect="1"/>
          </p:cNvPicPr>
          <p:nvPr/>
        </p:nvPicPr>
        <p:blipFill>
          <a:blip r:embed="rId2"/>
          <a:srcRect l="6741" t="36190" r="3304" b="27429"/>
          <a:stretch>
            <a:fillRect/>
          </a:stretch>
        </p:blipFill>
        <p:spPr>
          <a:xfrm>
            <a:off x="4963887" y="1162594"/>
            <a:ext cx="2543908" cy="18157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Картина 3" descr="20221214_111359.jpg"/>
          <p:cNvPicPr>
            <a:picLocks noChangeAspect="1"/>
          </p:cNvPicPr>
          <p:nvPr/>
        </p:nvPicPr>
        <p:blipFill>
          <a:blip r:embed="rId3"/>
          <a:srcRect t="17714" r="-2711" b="22476"/>
          <a:stretch>
            <a:fillRect/>
          </a:stretch>
        </p:blipFill>
        <p:spPr>
          <a:xfrm>
            <a:off x="4488658" y="3278778"/>
            <a:ext cx="3492747" cy="30044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 descr="20221214_105051.jpg"/>
          <p:cNvPicPr>
            <a:picLocks noChangeAspect="1"/>
          </p:cNvPicPr>
          <p:nvPr/>
        </p:nvPicPr>
        <p:blipFill>
          <a:blip r:embed="rId4"/>
          <a:srcRect l="16183" t="970" r="33920" b="25000"/>
          <a:stretch>
            <a:fillRect/>
          </a:stretch>
        </p:blipFill>
        <p:spPr>
          <a:xfrm rot="5400000">
            <a:off x="7720147" y="2325188"/>
            <a:ext cx="4480560" cy="2991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Картина 5" descr="95_48039_d0014cd8-e1b4-4b4d-99cb-943f16dc0c78.png">
            <a:hlinkClick r:id="" action="ppaction://hlinkshowjump?jump=nextslide" highlightClick="1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52" y="3513908"/>
            <a:ext cx="3037443" cy="3037443"/>
          </a:xfrm>
          <a:prstGeom prst="actionButtonForwardNex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431076" y="548640"/>
            <a:ext cx="1146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От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цикъла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празнични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ситуации.... 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”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Да си направим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сурвачка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”</a:t>
            </a:r>
            <a:endParaRPr lang="bg-BG" sz="2400" dirty="0"/>
          </a:p>
        </p:txBody>
      </p:sp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44137" y="587829"/>
            <a:ext cx="11390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       От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цикъла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празнични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ситуации...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”Коледни меденки”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6" name="Картина 5" descr="20221216_115402.jpg"/>
          <p:cNvPicPr>
            <a:picLocks noChangeAspect="1"/>
          </p:cNvPicPr>
          <p:nvPr/>
        </p:nvPicPr>
        <p:blipFill>
          <a:blip r:embed="rId2"/>
          <a:srcRect t="14697" b="19169"/>
          <a:stretch>
            <a:fillRect/>
          </a:stretch>
        </p:blipFill>
        <p:spPr>
          <a:xfrm>
            <a:off x="3005603" y="3540034"/>
            <a:ext cx="2232892" cy="27040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20221216_114631.jpg"/>
          <p:cNvPicPr>
            <a:picLocks noChangeAspect="1"/>
          </p:cNvPicPr>
          <p:nvPr/>
        </p:nvPicPr>
        <p:blipFill>
          <a:blip r:embed="rId3"/>
          <a:srcRect l="35024" b="9708"/>
          <a:stretch>
            <a:fillRect/>
          </a:stretch>
        </p:blipFill>
        <p:spPr>
          <a:xfrm>
            <a:off x="9457509" y="2050869"/>
            <a:ext cx="2050868" cy="36053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Картина 7" descr="20221216_110946.jpg"/>
          <p:cNvPicPr>
            <a:picLocks noChangeAspect="1"/>
          </p:cNvPicPr>
          <p:nvPr/>
        </p:nvPicPr>
        <p:blipFill>
          <a:blip r:embed="rId4"/>
          <a:srcRect t="-4338" r="17393"/>
          <a:stretch>
            <a:fillRect/>
          </a:stretch>
        </p:blipFill>
        <p:spPr>
          <a:xfrm rot="5400000">
            <a:off x="-45160" y="2044898"/>
            <a:ext cx="3422468" cy="19452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Картина 8" descr="20221216_113157.jpg"/>
          <p:cNvPicPr>
            <a:picLocks noChangeAspect="1"/>
          </p:cNvPicPr>
          <p:nvPr/>
        </p:nvPicPr>
        <p:blipFill>
          <a:blip r:embed="rId5"/>
          <a:srcRect l="24918" r="30605"/>
          <a:stretch>
            <a:fillRect/>
          </a:stretch>
        </p:blipFill>
        <p:spPr>
          <a:xfrm rot="5400000">
            <a:off x="6209856" y="3652615"/>
            <a:ext cx="2053934" cy="27954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Картина 9" descr="20221216_112453.jpg"/>
          <p:cNvPicPr>
            <a:picLocks noChangeAspect="1"/>
          </p:cNvPicPr>
          <p:nvPr/>
        </p:nvPicPr>
        <p:blipFill>
          <a:blip r:embed="rId6"/>
          <a:srcRect l="25556" t="-143" r="36159"/>
          <a:stretch>
            <a:fillRect/>
          </a:stretch>
        </p:blipFill>
        <p:spPr>
          <a:xfrm rot="5400000">
            <a:off x="6779623" y="1410793"/>
            <a:ext cx="1946366" cy="2547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Картина 10" descr="20221216_112915.jpg"/>
          <p:cNvPicPr>
            <a:picLocks noChangeAspect="1"/>
          </p:cNvPicPr>
          <p:nvPr/>
        </p:nvPicPr>
        <p:blipFill>
          <a:blip r:embed="rId7"/>
          <a:srcRect l="29134" r="37228"/>
          <a:stretch>
            <a:fillRect/>
          </a:stretch>
        </p:blipFill>
        <p:spPr>
          <a:xfrm rot="5400000">
            <a:off x="3825850" y="1054168"/>
            <a:ext cx="1944000" cy="25005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4310743" y="574764"/>
            <a:ext cx="3357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Коледни </a:t>
            </a:r>
          </a:p>
          <a:p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      вълнения 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6" name="Картина 5" descr="20221220_160321.jpg"/>
          <p:cNvPicPr>
            <a:picLocks noChangeAspect="1"/>
          </p:cNvPicPr>
          <p:nvPr/>
        </p:nvPicPr>
        <p:blipFill>
          <a:blip r:embed="rId4"/>
          <a:srcRect l="17357" t="11786" r="18893" b="357"/>
          <a:stretch>
            <a:fillRect/>
          </a:stretch>
        </p:blipFill>
        <p:spPr>
          <a:xfrm>
            <a:off x="7186624" y="640080"/>
            <a:ext cx="4465444" cy="27693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20221220_162045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66205" y="724941"/>
            <a:ext cx="3670663" cy="2237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20221220_161534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718454" y="3655923"/>
            <a:ext cx="3644537" cy="24078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Картина 8" descr="20221221_102118.jpg"/>
          <p:cNvPicPr>
            <a:picLocks noChangeAspect="1"/>
          </p:cNvPicPr>
          <p:nvPr/>
        </p:nvPicPr>
        <p:blipFill>
          <a:blip r:embed="rId7"/>
          <a:srcRect r="21527"/>
          <a:stretch>
            <a:fillRect/>
          </a:stretch>
        </p:blipFill>
        <p:spPr>
          <a:xfrm rot="5400000">
            <a:off x="4351203" y="2021293"/>
            <a:ext cx="2566483" cy="14717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Картина 9" descr="20221221_101216.jpg"/>
          <p:cNvPicPr>
            <a:picLocks noChangeAspect="1"/>
          </p:cNvPicPr>
          <p:nvPr/>
        </p:nvPicPr>
        <p:blipFill>
          <a:blip r:embed="rId8"/>
          <a:srcRect l="12951" r="13592" b="5265"/>
          <a:stretch>
            <a:fillRect/>
          </a:stretch>
        </p:blipFill>
        <p:spPr>
          <a:xfrm rot="5400000">
            <a:off x="9360388" y="4238046"/>
            <a:ext cx="2828583" cy="16415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Картина 10" descr="20221221_100139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7578" y="4219302"/>
            <a:ext cx="4210592" cy="20221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 advClick="0" advTm="30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32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34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18011" y="548640"/>
            <a:ext cx="113908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Седянката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е стар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български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зимен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обичай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с който децата се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запознаха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и в който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участваха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...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Хурка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вретено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къделя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чепкало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въртележка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мотовилка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...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разгледаха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и с интерес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използваха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за да се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принесат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в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отминалите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времена на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прапрабабите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</a:t>
            </a:r>
            <a:endParaRPr lang="bg-BG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4" name="Картина 3" descr="20230210_111320.jpg"/>
          <p:cNvPicPr>
            <a:picLocks noChangeAspect="1"/>
          </p:cNvPicPr>
          <p:nvPr/>
        </p:nvPicPr>
        <p:blipFill>
          <a:blip r:embed="rId2"/>
          <a:srcRect l="28776" t="9852" r="5911" b="1275"/>
          <a:stretch>
            <a:fillRect/>
          </a:stretch>
        </p:blipFill>
        <p:spPr>
          <a:xfrm>
            <a:off x="6064624" y="4165128"/>
            <a:ext cx="2890733" cy="22125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170" name="Picture 2" descr="C:\Users\Lenovo\Downloads\Снимки ДГ 2022-2024\20230210_1113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68522" y="-22964214"/>
            <a:ext cx="8600054" cy="8858250"/>
          </a:xfrm>
          <a:prstGeom prst="rect">
            <a:avLst/>
          </a:prstGeom>
          <a:noFill/>
        </p:spPr>
      </p:pic>
      <p:pic>
        <p:nvPicPr>
          <p:cNvPr id="5" name="Картина 4" descr="20230210_111301.jpg"/>
          <p:cNvPicPr>
            <a:picLocks noChangeAspect="1"/>
          </p:cNvPicPr>
          <p:nvPr/>
        </p:nvPicPr>
        <p:blipFill>
          <a:blip r:embed="rId3"/>
          <a:srcRect l="4689" t="7429" r="6440"/>
          <a:stretch>
            <a:fillRect/>
          </a:stretch>
        </p:blipFill>
        <p:spPr>
          <a:xfrm>
            <a:off x="632011" y="1734671"/>
            <a:ext cx="4303060" cy="21784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20230210_111701.jpg"/>
          <p:cNvPicPr>
            <a:picLocks noChangeAspect="1"/>
          </p:cNvPicPr>
          <p:nvPr/>
        </p:nvPicPr>
        <p:blipFill>
          <a:blip r:embed="rId4"/>
          <a:srcRect l="32426" t="20196" r="27537" b="7647"/>
          <a:stretch>
            <a:fillRect/>
          </a:stretch>
        </p:blipFill>
        <p:spPr>
          <a:xfrm>
            <a:off x="2001456" y="4155141"/>
            <a:ext cx="2772250" cy="21784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Картина 7" descr="20230210_112313.jpg"/>
          <p:cNvPicPr>
            <a:picLocks noChangeAspect="1"/>
          </p:cNvPicPr>
          <p:nvPr/>
        </p:nvPicPr>
        <p:blipFill>
          <a:blip r:embed="rId5"/>
          <a:srcRect l="36287" r="40220" b="8578"/>
          <a:stretch>
            <a:fillRect/>
          </a:stretch>
        </p:blipFill>
        <p:spPr>
          <a:xfrm>
            <a:off x="9537281" y="1990166"/>
            <a:ext cx="2080978" cy="36441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Картина 8" descr="20230210_112356.jpg"/>
          <p:cNvPicPr>
            <a:picLocks noChangeAspect="1"/>
          </p:cNvPicPr>
          <p:nvPr/>
        </p:nvPicPr>
        <p:blipFill>
          <a:blip r:embed="rId6"/>
          <a:srcRect l="5184" r="12206" b="245"/>
          <a:stretch>
            <a:fillRect/>
          </a:stretch>
        </p:blipFill>
        <p:spPr>
          <a:xfrm>
            <a:off x="5448814" y="1721224"/>
            <a:ext cx="3251434" cy="22456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26571" y="391890"/>
            <a:ext cx="11456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Представихме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нашата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"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седянка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" и пред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обучители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от "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Център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Амалипе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".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4" name="Картина 3" descr="20230213_104158.jpg"/>
          <p:cNvPicPr>
            <a:picLocks noChangeAspect="1"/>
          </p:cNvPicPr>
          <p:nvPr/>
        </p:nvPicPr>
        <p:blipFill>
          <a:blip r:embed="rId2"/>
          <a:srcRect r="8680"/>
          <a:stretch>
            <a:fillRect/>
          </a:stretch>
        </p:blipFill>
        <p:spPr>
          <a:xfrm>
            <a:off x="862151" y="1378130"/>
            <a:ext cx="4519748" cy="22272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 descr="20230213_105832.jpg"/>
          <p:cNvPicPr>
            <a:picLocks noChangeAspect="1"/>
          </p:cNvPicPr>
          <p:nvPr/>
        </p:nvPicPr>
        <p:blipFill>
          <a:blip r:embed="rId3"/>
          <a:srcRect l="54857" r="5714" b="15834"/>
          <a:stretch>
            <a:fillRect/>
          </a:stretch>
        </p:blipFill>
        <p:spPr>
          <a:xfrm>
            <a:off x="1591913" y="3931920"/>
            <a:ext cx="2731893" cy="23251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Картина 5" descr="20230213_110346.jpg"/>
          <p:cNvPicPr>
            <a:picLocks noChangeAspect="1"/>
          </p:cNvPicPr>
          <p:nvPr/>
        </p:nvPicPr>
        <p:blipFill>
          <a:blip r:embed="rId4"/>
          <a:srcRect r="18679" b="1786"/>
          <a:stretch>
            <a:fillRect/>
          </a:stretch>
        </p:blipFill>
        <p:spPr>
          <a:xfrm>
            <a:off x="5927399" y="3931920"/>
            <a:ext cx="4500000" cy="22205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20230213_110342.jpg"/>
          <p:cNvPicPr>
            <a:picLocks noChangeAspect="1"/>
          </p:cNvPicPr>
          <p:nvPr/>
        </p:nvPicPr>
        <p:blipFill>
          <a:blip r:embed="rId5"/>
          <a:srcRect l="27429" r="18827" b="6311"/>
          <a:stretch>
            <a:fillRect/>
          </a:stretch>
        </p:blipFill>
        <p:spPr>
          <a:xfrm>
            <a:off x="7863841" y="1430383"/>
            <a:ext cx="3095897" cy="22141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448595" y="587829"/>
            <a:ext cx="45981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Segoe UI Historic" panose="020B0502040204020203" pitchFamily="34" charset="0"/>
              </a:rPr>
              <a:t>"Дойдохме да ви похлопаме,</a:t>
            </a:r>
          </a:p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Segoe UI Historic" panose="020B0502040204020203" pitchFamily="34" charset="0"/>
              </a:rPr>
              <a:t>да ви похлопаме, да ви потропаме!</a:t>
            </a:r>
          </a:p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Segoe UI Historic" panose="020B0502040204020203" pitchFamily="34" charset="0"/>
              </a:rPr>
              <a:t>Де що има лошаво-</a:t>
            </a:r>
          </a:p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Segoe UI Historic" panose="020B0502040204020203" pitchFamily="34" charset="0"/>
              </a:rPr>
              <a:t>кукерите да го отнесат!</a:t>
            </a:r>
          </a:p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Segoe UI Historic" panose="020B0502040204020203" pitchFamily="34" charset="0"/>
              </a:rPr>
              <a:t>Лошото под камък да спи,</a:t>
            </a:r>
          </a:p>
          <a:p>
            <a:pPr lvl="0" defTabSz="914400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  <a:cs typeface="Segoe UI Historic" panose="020B0502040204020203" pitchFamily="34" charset="0"/>
              </a:rPr>
              <a:t>доброто да царува!”      </a:t>
            </a:r>
            <a:r>
              <a:rPr lang="bg-BG" alt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 </a:t>
            </a:r>
            <a:endParaRPr lang="bg-BG" altLang="bg-BG" b="1" dirty="0" smtClean="0">
              <a:solidFill>
                <a:schemeClr val="accent1">
                  <a:lumMod val="75000"/>
                </a:schemeClr>
              </a:solidFill>
              <a:latin typeface="Segoe Print" pitchFamily="2" charset="0"/>
              <a:cs typeface="Segoe UI Historic" panose="020B0502040204020203" pitchFamily="34" charset="0"/>
            </a:endParaRPr>
          </a:p>
        </p:txBody>
      </p:sp>
      <p:pic>
        <p:nvPicPr>
          <p:cNvPr id="4" name="Картина 3" descr="20230214_111548.jpg"/>
          <p:cNvPicPr>
            <a:picLocks noChangeAspect="1"/>
          </p:cNvPicPr>
          <p:nvPr/>
        </p:nvPicPr>
        <p:blipFill>
          <a:blip r:embed="rId2"/>
          <a:srcRect r="6920" b="2476"/>
          <a:stretch>
            <a:fillRect/>
          </a:stretch>
        </p:blipFill>
        <p:spPr>
          <a:xfrm>
            <a:off x="645267" y="836022"/>
            <a:ext cx="2555133" cy="46503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 descr="20230214_1132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407" y="2612574"/>
            <a:ext cx="2267409" cy="36184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Картина 5" descr="20230214_1127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918" y="492543"/>
            <a:ext cx="3617377" cy="18587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20230214_1132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582762" y="2553789"/>
            <a:ext cx="3619329" cy="1848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Картина 7" descr="20230214_11324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7876903" y="4585062"/>
            <a:ext cx="3644537" cy="1854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83327" y="470264"/>
            <a:ext cx="11325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150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години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безсмъртие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! Децата от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групите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"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Мечо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Пух" и "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Бонбони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”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съвместно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почетоха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паметта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на Апостола с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едноминутно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мълчание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поднасяне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на цветя пред лика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му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Представена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бе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празнична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програма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с песни 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стихове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, а на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проведената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викторина те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показаха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знания за живота 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делото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му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.</a:t>
            </a:r>
            <a:endParaRPr lang="bg-BG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4" name="Картина 3" descr="331787041_1334061094114345_937500981323640104_n.jpg"/>
          <p:cNvPicPr>
            <a:picLocks noChangeAspect="1"/>
          </p:cNvPicPr>
          <p:nvPr/>
        </p:nvPicPr>
        <p:blipFill>
          <a:blip r:embed="rId2"/>
          <a:srcRect t="8381" r="2337"/>
          <a:stretch>
            <a:fillRect/>
          </a:stretch>
        </p:blipFill>
        <p:spPr>
          <a:xfrm>
            <a:off x="554999" y="1763486"/>
            <a:ext cx="2149013" cy="30697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 descr="331791339_2092728991116724_3394222244912765596_n.jpg"/>
          <p:cNvPicPr>
            <a:picLocks noChangeAspect="1"/>
          </p:cNvPicPr>
          <p:nvPr/>
        </p:nvPicPr>
        <p:blipFill>
          <a:blip r:embed="rId3"/>
          <a:srcRect l="8354" r="36757"/>
          <a:stretch>
            <a:fillRect/>
          </a:stretch>
        </p:blipFill>
        <p:spPr>
          <a:xfrm>
            <a:off x="4587675" y="1711235"/>
            <a:ext cx="1943753" cy="24296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Картина 5" descr="331778050_2116869348507292_7777342356946616196_n.jpg"/>
          <p:cNvPicPr>
            <a:picLocks noChangeAspect="1"/>
          </p:cNvPicPr>
          <p:nvPr/>
        </p:nvPicPr>
        <p:blipFill>
          <a:blip r:embed="rId4"/>
          <a:srcRect t="8762" r="10968" b="14667"/>
          <a:stretch>
            <a:fillRect/>
          </a:stretch>
        </p:blipFill>
        <p:spPr>
          <a:xfrm>
            <a:off x="7942219" y="1528354"/>
            <a:ext cx="3396342" cy="21945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331760408_732489585184326_3115289592280326762_n.jpg"/>
          <p:cNvPicPr>
            <a:picLocks noChangeAspect="1"/>
          </p:cNvPicPr>
          <p:nvPr/>
        </p:nvPicPr>
        <p:blipFill>
          <a:blip r:embed="rId5"/>
          <a:srcRect t="11688"/>
          <a:stretch>
            <a:fillRect/>
          </a:stretch>
        </p:blipFill>
        <p:spPr>
          <a:xfrm>
            <a:off x="6767545" y="4075611"/>
            <a:ext cx="3356167" cy="22729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Картина 7" descr="331786211_3435477150064492_6331245402824787134_n.jpg"/>
          <p:cNvPicPr>
            <a:picLocks noChangeAspect="1"/>
          </p:cNvPicPr>
          <p:nvPr/>
        </p:nvPicPr>
        <p:blipFill>
          <a:blip r:embed="rId6"/>
          <a:srcRect t="15810" r="375" b="5905"/>
          <a:stretch>
            <a:fillRect/>
          </a:stretch>
        </p:blipFill>
        <p:spPr>
          <a:xfrm>
            <a:off x="2992330" y="3814353"/>
            <a:ext cx="1749486" cy="25341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0" y="640080"/>
            <a:ext cx="12004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Посрещаме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 Баба Марта с много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радост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настроение,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обич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                                                                           и надежда!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4" name="Картина 3" descr="334306627_2096738404049832_3369024327248700305_n.jpg"/>
          <p:cNvPicPr>
            <a:picLocks noChangeAspect="1"/>
          </p:cNvPicPr>
          <p:nvPr/>
        </p:nvPicPr>
        <p:blipFill>
          <a:blip r:embed="rId2"/>
          <a:srcRect l="22820" r="12295" b="18476"/>
          <a:stretch>
            <a:fillRect/>
          </a:stretch>
        </p:blipFill>
        <p:spPr>
          <a:xfrm>
            <a:off x="6048102" y="1332412"/>
            <a:ext cx="2495006" cy="37098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 descr="334283836_215214307736248_5298404647259798745_n.jpg"/>
          <p:cNvPicPr>
            <a:picLocks noChangeAspect="1"/>
          </p:cNvPicPr>
          <p:nvPr/>
        </p:nvPicPr>
        <p:blipFill>
          <a:blip r:embed="rId3"/>
          <a:srcRect l="20295" t="8190"/>
          <a:stretch>
            <a:fillRect/>
          </a:stretch>
        </p:blipFill>
        <p:spPr>
          <a:xfrm>
            <a:off x="3363251" y="3200400"/>
            <a:ext cx="2162337" cy="32265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Картина 5" descr="334305696_570863788324944_218688236269323450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8687" y="2233748"/>
            <a:ext cx="2508068" cy="37359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martenica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122" y="1275126"/>
            <a:ext cx="3152233" cy="18860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20230306_155918.jpg"/>
          <p:cNvPicPr>
            <a:picLocks noChangeAspect="1"/>
          </p:cNvPicPr>
          <p:nvPr/>
        </p:nvPicPr>
        <p:blipFill>
          <a:blip r:embed="rId4"/>
          <a:srcRect r="20500" b="3452"/>
          <a:stretch>
            <a:fillRect/>
          </a:stretch>
        </p:blipFill>
        <p:spPr>
          <a:xfrm>
            <a:off x="7200293" y="607423"/>
            <a:ext cx="4242770" cy="23186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8" name="Picture 6" descr="❤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42639" y="614362"/>
            <a:ext cx="152400" cy="152400"/>
          </a:xfrm>
          <a:prstGeom prst="rect">
            <a:avLst/>
          </a:prstGeom>
          <a:noFill/>
        </p:spPr>
      </p:pic>
      <p:pic>
        <p:nvPicPr>
          <p:cNvPr id="3079" name="Picture 7" descr="❤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48957" y="1097687"/>
            <a:ext cx="152400" cy="152400"/>
          </a:xfrm>
          <a:prstGeom prst="rect">
            <a:avLst/>
          </a:prstGeom>
          <a:noFill/>
        </p:spPr>
      </p:pic>
      <p:pic>
        <p:nvPicPr>
          <p:cNvPr id="3080" name="Picture 8" descr="❤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1688" y="744991"/>
            <a:ext cx="152400" cy="152400"/>
          </a:xfrm>
          <a:prstGeom prst="rect">
            <a:avLst/>
          </a:prstGeom>
          <a:noFill/>
        </p:spPr>
      </p:pic>
      <p:sp>
        <p:nvSpPr>
          <p:cNvPr id="14" name="Текстово поле 13"/>
          <p:cNvSpPr txBox="1"/>
          <p:nvPr/>
        </p:nvSpPr>
        <p:spPr>
          <a:xfrm>
            <a:off x="418010" y="391886"/>
            <a:ext cx="604810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    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Честит 8-ми март!!!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 тебе този ден е, мамо,</a:t>
            </a:r>
          </a:p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но твои са и всички дни!</a:t>
            </a:r>
          </a:p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Едничко нещо искам само-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до мен да бъдеш вечно ти!</a:t>
            </a:r>
          </a:p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Тъй, сгушена до </a:t>
            </a:r>
            <a:r>
              <a:rPr lang="bg-BG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твойто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рамо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Дъждът в очите ми вали.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	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Щом ти си здрава, никой, мамо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			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не може да ни раздели!</a:t>
            </a:r>
            <a:endParaRPr lang="bg-BG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7" name="20230306_161039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901337" y="3657599"/>
            <a:ext cx="4219303" cy="25603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20230306_161611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6311718" y="3466124"/>
            <a:ext cx="4979585" cy="26995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5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video fullScrn="1"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18010" y="613954"/>
            <a:ext cx="11469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“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Великденска </a:t>
            </a:r>
            <a:r>
              <a:rPr lang="bg-BG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работилничка</a:t>
            </a:r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”-традицията да се боядисват яйца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4" name="Картина 3" descr="339752799_237285435538742_5086265889843141086_n.jpg"/>
          <p:cNvPicPr>
            <a:picLocks noChangeAspect="1"/>
          </p:cNvPicPr>
          <p:nvPr/>
        </p:nvPicPr>
        <p:blipFill>
          <a:blip r:embed="rId2"/>
          <a:srcRect l="5605" r="19045"/>
          <a:stretch>
            <a:fillRect/>
          </a:stretch>
        </p:blipFill>
        <p:spPr>
          <a:xfrm>
            <a:off x="780656" y="1194061"/>
            <a:ext cx="3882784" cy="23198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 descr="339858338_250368677323721_557656162467594576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290" y="1280160"/>
            <a:ext cx="292608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Картина 5" descr="339911439_622618505885460_302567046621850165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98" y="4127862"/>
            <a:ext cx="2717073" cy="20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339967823_738170141193486_116114525485635586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702" y="3735978"/>
            <a:ext cx="3535680" cy="2651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Картина 7" descr="340127321_1622915364864839_4815169446849794926_n.jpg"/>
          <p:cNvPicPr>
            <a:picLocks noChangeAspect="1"/>
          </p:cNvPicPr>
          <p:nvPr/>
        </p:nvPicPr>
        <p:blipFill>
          <a:blip r:embed="rId6"/>
          <a:srcRect t="11071"/>
          <a:stretch>
            <a:fillRect/>
          </a:stretch>
        </p:blipFill>
        <p:spPr>
          <a:xfrm>
            <a:off x="8942069" y="1031966"/>
            <a:ext cx="2743200" cy="32526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Картина 8" descr="340241141_1879179935784731_3092694994707731270_n.jpg"/>
          <p:cNvPicPr>
            <a:picLocks noChangeAspect="1"/>
          </p:cNvPicPr>
          <p:nvPr/>
        </p:nvPicPr>
        <p:blipFill>
          <a:blip r:embed="rId7"/>
          <a:srcRect t="22857"/>
          <a:stretch>
            <a:fillRect/>
          </a:stretch>
        </p:blipFill>
        <p:spPr>
          <a:xfrm>
            <a:off x="7880713" y="3735976"/>
            <a:ext cx="2628900" cy="27040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3048000" y="22748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  <a:latin typeface="inherit"/>
            </a:endParaRPr>
          </a:p>
        </p:txBody>
      </p:sp>
      <p:pic>
        <p:nvPicPr>
          <p:cNvPr id="4" name="20230407_110526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13806" y="1218546"/>
            <a:ext cx="3283428" cy="23345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авоъгълник 4"/>
          <p:cNvSpPr/>
          <p:nvPr/>
        </p:nvSpPr>
        <p:spPr>
          <a:xfrm>
            <a:off x="287383" y="627017"/>
            <a:ext cx="11547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"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Лазарки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"- от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нашата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практика "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Празници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, традиции и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обичаи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"</a:t>
            </a:r>
            <a:endParaRPr lang="bg-BG" sz="24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6" name="Картина 5" descr="340019082_736667717950721_7327002309981763440_n.jpg"/>
          <p:cNvPicPr>
            <a:picLocks noChangeAspect="1"/>
          </p:cNvPicPr>
          <p:nvPr/>
        </p:nvPicPr>
        <p:blipFill>
          <a:blip r:embed="rId4"/>
          <a:srcRect l="8679" r="14286" b="357"/>
          <a:stretch>
            <a:fillRect/>
          </a:stretch>
        </p:blipFill>
        <p:spPr>
          <a:xfrm>
            <a:off x="7644066" y="3925390"/>
            <a:ext cx="3890437" cy="22402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артина 6" descr="340111634_232740939237656_7914492245666419236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1303" y="1449976"/>
            <a:ext cx="2699657" cy="20247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Картина 9" descr="340156871_244248814659543_2861146437463862777_n.jpg"/>
          <p:cNvPicPr>
            <a:picLocks noChangeAspect="1"/>
          </p:cNvPicPr>
          <p:nvPr/>
        </p:nvPicPr>
        <p:blipFill>
          <a:blip r:embed="rId6"/>
          <a:srcRect l="11905" t="3238" r="6238" b="14095"/>
          <a:stretch>
            <a:fillRect/>
          </a:stretch>
        </p:blipFill>
        <p:spPr>
          <a:xfrm>
            <a:off x="4754880" y="1162594"/>
            <a:ext cx="3435530" cy="26021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Картина 11" descr="340130075_548682360738383_5584186880244647459_n.jpg"/>
          <p:cNvPicPr>
            <a:picLocks noChangeAspect="1"/>
          </p:cNvPicPr>
          <p:nvPr/>
        </p:nvPicPr>
        <p:blipFill>
          <a:blip r:embed="rId7"/>
          <a:srcRect t="25609" b="20571"/>
          <a:stretch>
            <a:fillRect/>
          </a:stretch>
        </p:blipFill>
        <p:spPr>
          <a:xfrm>
            <a:off x="1092927" y="3918856"/>
            <a:ext cx="5451566" cy="23251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5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3048000" y="22748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  <a:latin typeface="inherit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3069771" y="2168434"/>
            <a:ext cx="6857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4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 </a:t>
            </a:r>
            <a:r>
              <a:rPr lang="bg-BG" sz="4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…но това </a:t>
            </a:r>
          </a:p>
          <a:p>
            <a:pPr algn="ctr"/>
            <a:r>
              <a:rPr lang="bg-BG" sz="4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  не е всичко…</a:t>
            </a:r>
            <a:endParaRPr lang="bg-BG" sz="48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13" name="Картина 12" descr="1674151166_papik-pro-p-risunki-smailiki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653" y="3331029"/>
            <a:ext cx="2965345" cy="3030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6a1d1183257dae8c848530fb766a7ec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5" y="442323"/>
            <a:ext cx="2949025" cy="30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747089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ромат">
  <a:themeElements>
    <a:clrScheme name="Червено-виолетово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Аромат">
      <a:maj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2128</TotalTime>
  <Words>236</Words>
  <Application>Microsoft Office PowerPoint</Application>
  <PresentationFormat>По избор</PresentationFormat>
  <Paragraphs>55</Paragraphs>
  <Slides>19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Аромат</vt:lpstr>
      <vt:lpstr> Добра практика  трета група  „мечо пух“  2022/2023г.</vt:lpstr>
      <vt:lpstr>Празници, традиции и обичаи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Добра практика  в група „мечо пух“  2022/2023 г.</dc:title>
  <dc:creator>Teacher</dc:creator>
  <cp:lastModifiedBy>Lenovo</cp:lastModifiedBy>
  <cp:revision>46</cp:revision>
  <dcterms:created xsi:type="dcterms:W3CDTF">2023-09-27T11:48:45Z</dcterms:created>
  <dcterms:modified xsi:type="dcterms:W3CDTF">2025-02-10T12:34:00Z</dcterms:modified>
</cp:coreProperties>
</file>